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7" r:id="rId2"/>
    <p:sldId id="293" r:id="rId3"/>
    <p:sldId id="301" r:id="rId4"/>
    <p:sldId id="306" r:id="rId5"/>
    <p:sldId id="300" r:id="rId6"/>
    <p:sldId id="258" r:id="rId7"/>
    <p:sldId id="260" r:id="rId8"/>
    <p:sldId id="259" r:id="rId9"/>
    <p:sldId id="302" r:id="rId10"/>
    <p:sldId id="261" r:id="rId11"/>
    <p:sldId id="262" r:id="rId12"/>
    <p:sldId id="273" r:id="rId13"/>
    <p:sldId id="307" r:id="rId14"/>
    <p:sldId id="263" r:id="rId15"/>
    <p:sldId id="292" r:id="rId16"/>
    <p:sldId id="289" r:id="rId17"/>
    <p:sldId id="295" r:id="rId18"/>
    <p:sldId id="264" r:id="rId19"/>
    <p:sldId id="308" r:id="rId20"/>
    <p:sldId id="304" r:id="rId21"/>
    <p:sldId id="287" r:id="rId22"/>
    <p:sldId id="283" r:id="rId23"/>
    <p:sldId id="277" r:id="rId24"/>
    <p:sldId id="291" r:id="rId25"/>
    <p:sldId id="297" r:id="rId26"/>
    <p:sldId id="286" r:id="rId27"/>
    <p:sldId id="298" r:id="rId28"/>
    <p:sldId id="279" r:id="rId29"/>
    <p:sldId id="305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7A723A-7D2C-477F-94A9-7F3BD35C655D}" type="datetimeFigureOut">
              <a:rPr lang="en-US" smtClean="0"/>
              <a:pPr/>
              <a:t>4/9/2012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F5AF14-9729-423C-B11D-B9968911229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Newspapers are the primary source for  people to learn about civic related issues, BUT according to a recent study by the Pew Research</a:t>
            </a:r>
            <a:r>
              <a:rPr lang="en-US" baseline="0" dirty="0" smtClean="0"/>
              <a:t> Center, </a:t>
            </a:r>
            <a:r>
              <a:rPr lang="en-US" dirty="0" smtClean="0"/>
              <a:t>land development and planning topics were the least popular of all topics surveyed. In fact, the most popular local topic is ----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024C69-B2A8-413B-9A24-E87F511694DB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6EAFB-914E-4ADF-B83D-D221F065DF4C}" type="datetimeFigureOut">
              <a:rPr lang="en-US" smtClean="0"/>
              <a:pPr/>
              <a:t>4/9/2012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DEB98-A79F-4A4B-9D07-32A5BEB9D5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6EAFB-914E-4ADF-B83D-D221F065DF4C}" type="datetimeFigureOut">
              <a:rPr lang="en-US" smtClean="0"/>
              <a:pPr/>
              <a:t>4/9/2012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DEB98-A79F-4A4B-9D07-32A5BEB9D5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6EAFB-914E-4ADF-B83D-D221F065DF4C}" type="datetimeFigureOut">
              <a:rPr lang="en-US" smtClean="0"/>
              <a:pPr/>
              <a:t>4/9/2012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DEB98-A79F-4A4B-9D07-32A5BEB9D5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6EAFB-914E-4ADF-B83D-D221F065DF4C}" type="datetimeFigureOut">
              <a:rPr lang="en-US" smtClean="0"/>
              <a:pPr/>
              <a:t>4/9/2012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DEB98-A79F-4A4B-9D07-32A5BEB9D5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6EAFB-914E-4ADF-B83D-D221F065DF4C}" type="datetimeFigureOut">
              <a:rPr lang="en-US" smtClean="0"/>
              <a:pPr/>
              <a:t>4/9/2012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DEB98-A79F-4A4B-9D07-32A5BEB9D5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6EAFB-914E-4ADF-B83D-D221F065DF4C}" type="datetimeFigureOut">
              <a:rPr lang="en-US" smtClean="0"/>
              <a:pPr/>
              <a:t>4/9/2012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DEB98-A79F-4A4B-9D07-32A5BEB9D5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6EAFB-914E-4ADF-B83D-D221F065DF4C}" type="datetimeFigureOut">
              <a:rPr lang="en-US" smtClean="0"/>
              <a:pPr/>
              <a:t>4/9/2012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DEB98-A79F-4A4B-9D07-32A5BEB9D5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6EAFB-914E-4ADF-B83D-D221F065DF4C}" type="datetimeFigureOut">
              <a:rPr lang="en-US" smtClean="0"/>
              <a:pPr/>
              <a:t>4/9/2012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DEB98-A79F-4A4B-9D07-32A5BEB9D5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6EAFB-914E-4ADF-B83D-D221F065DF4C}" type="datetimeFigureOut">
              <a:rPr lang="en-US" smtClean="0"/>
              <a:pPr/>
              <a:t>4/9/2012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DEB98-A79F-4A4B-9D07-32A5BEB9D5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6EAFB-914E-4ADF-B83D-D221F065DF4C}" type="datetimeFigureOut">
              <a:rPr lang="en-US" smtClean="0"/>
              <a:pPr/>
              <a:t>4/9/2012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DEB98-A79F-4A4B-9D07-32A5BEB9D5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6EAFB-914E-4ADF-B83D-D221F065DF4C}" type="datetimeFigureOut">
              <a:rPr lang="en-US" smtClean="0"/>
              <a:pPr/>
              <a:t>4/9/2012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DEB98-A79F-4A4B-9D07-32A5BEB9D5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6EAFB-914E-4ADF-B83D-D221F065DF4C}" type="datetimeFigureOut">
              <a:rPr lang="en-US" smtClean="0"/>
              <a:pPr/>
              <a:t>4/9/2012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ADEB98-A79F-4A4B-9D07-32A5BEB9D53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13" Type="http://schemas.openxmlformats.org/officeDocument/2006/relationships/image" Target="../media/image21.pn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20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jpe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8.gif"/><Relationship Id="rId4" Type="http://schemas.openxmlformats.org/officeDocument/2006/relationships/image" Target="../media/image12.jpeg"/><Relationship Id="rId9" Type="http://schemas.openxmlformats.org/officeDocument/2006/relationships/image" Target="../media/image17.jpeg"/><Relationship Id="rId1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-2971800"/>
            <a:ext cx="7136369" cy="982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447800" y="533400"/>
            <a:ext cx="2971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Public Outreach Plan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905000" y="1371600"/>
            <a:ext cx="3124200" cy="2667000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905000" y="2057400"/>
            <a:ext cx="3124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Comic Sans MS" pitchFamily="66" charset="0"/>
              </a:rPr>
              <a:t>Partners Coalition</a:t>
            </a:r>
            <a:endParaRPr lang="en-US" sz="4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267200" y="3352800"/>
            <a:ext cx="3505200" cy="2667000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267200" y="4114800"/>
            <a:ext cx="3505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Comic Sans MS" pitchFamily="66" charset="0"/>
              </a:rPr>
              <a:t>Steering Committee</a:t>
            </a:r>
            <a:endParaRPr lang="en-US" sz="4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2819400" y="1066800"/>
            <a:ext cx="3505200" cy="2667000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895600" y="1524000"/>
            <a:ext cx="3429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Comic Sans MS" pitchFamily="66" charset="0"/>
              </a:rPr>
              <a:t>Steering</a:t>
            </a:r>
          </a:p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Comic Sans MS" pitchFamily="66" charset="0"/>
              </a:rPr>
              <a:t>Committee</a:t>
            </a:r>
          </a:p>
          <a:p>
            <a:pPr algn="ctr"/>
            <a:endParaRPr lang="en-US" sz="4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7170" name="Picture 2" descr="C:\Users\Victoria\Desktop\NRA\photos.graphics\James Bak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127760"/>
            <a:ext cx="1828800" cy="2529840"/>
          </a:xfrm>
          <a:prstGeom prst="rect">
            <a:avLst/>
          </a:prstGeom>
          <a:noFill/>
        </p:spPr>
      </p:pic>
      <p:pic>
        <p:nvPicPr>
          <p:cNvPr id="7171" name="Picture 3" descr="C:\Users\Victoria\Desktop\NRA\photos.graphics\John Na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1" y="1127126"/>
            <a:ext cx="1828800" cy="253047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09600" y="4267200"/>
            <a:ext cx="8153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</a:rPr>
              <a:t>Armour</a:t>
            </a: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</a:rPr>
              <a:t> Baker </a:t>
            </a:r>
            <a:r>
              <a:rPr lang="en-US" sz="3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</a:rPr>
              <a:t>Beacroft</a:t>
            </a: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</a:rPr>
              <a:t> Caldwell Chase Doyle Faulkner </a:t>
            </a:r>
            <a:r>
              <a:rPr lang="en-US" sz="3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</a:rPr>
              <a:t>Hofmeister</a:t>
            </a: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</a:rPr>
              <a:t> King Torres   Laurence McDonald </a:t>
            </a:r>
            <a:r>
              <a:rPr lang="en-US" sz="3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</a:rPr>
              <a:t>Mosbacher</a:t>
            </a: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</a:rPr>
              <a:t> </a:t>
            </a:r>
            <a:r>
              <a:rPr lang="en-US" sz="3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</a:rPr>
              <a:t>Nau</a:t>
            </a: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</a:rPr>
              <a:t> Payne </a:t>
            </a:r>
            <a:r>
              <a:rPr lang="en-US" sz="3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</a:rPr>
              <a:t>Rhodenbaugh</a:t>
            </a: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</a:rPr>
              <a:t>  Robertson  </a:t>
            </a:r>
            <a:r>
              <a:rPr lang="en-US" sz="3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</a:rPr>
              <a:t>Sansom</a:t>
            </a: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</a:rPr>
              <a:t>   Sylvia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0" name="Picture 6" descr="http://houstonwilderness.org/gallery/ducks_unlimit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3733800"/>
            <a:ext cx="1752600" cy="1457326"/>
          </a:xfrm>
          <a:prstGeom prst="rect">
            <a:avLst/>
          </a:prstGeom>
          <a:noFill/>
        </p:spPr>
      </p:pic>
      <p:pic>
        <p:nvPicPr>
          <p:cNvPr id="1032" name="Picture 8" descr="http://houstonwilderness.org/gallery/galvbayfoundat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228600"/>
            <a:ext cx="1981200" cy="1386841"/>
          </a:xfrm>
          <a:prstGeom prst="rect">
            <a:avLst/>
          </a:prstGeom>
          <a:noFill/>
        </p:spPr>
      </p:pic>
      <p:pic>
        <p:nvPicPr>
          <p:cNvPr id="1036" name="Picture 12" descr="http://houstonwilderness.org/gallery/Partner_Houston_Audubon_Societ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228600"/>
            <a:ext cx="1371600" cy="1714500"/>
          </a:xfrm>
          <a:prstGeom prst="rect">
            <a:avLst/>
          </a:prstGeom>
          <a:noFill/>
        </p:spPr>
      </p:pic>
      <p:pic>
        <p:nvPicPr>
          <p:cNvPr id="1038" name="Picture 14" descr="http://houstonwilderness.org/gallery/Partner_Scenic_Galveston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0" y="3886200"/>
            <a:ext cx="3429000" cy="3328147"/>
          </a:xfrm>
          <a:prstGeom prst="rect">
            <a:avLst/>
          </a:prstGeom>
          <a:noFill/>
        </p:spPr>
      </p:pic>
      <p:pic>
        <p:nvPicPr>
          <p:cNvPr id="1042" name="Picture 18" descr="http://upload.wikimedia.org/wikipedia/en/thumb/f/f2/Lower_Colorado_River_Authority_Logo.png/200px-Lower_Colorado_River_Authority_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3657600"/>
            <a:ext cx="1905000" cy="838201"/>
          </a:xfrm>
          <a:prstGeom prst="rect">
            <a:avLst/>
          </a:prstGeom>
          <a:noFill/>
        </p:spPr>
      </p:pic>
      <p:pic>
        <p:nvPicPr>
          <p:cNvPr id="1044" name="Picture 20" descr="http://www.galvestonnet.org/images/moody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0" y="5638800"/>
            <a:ext cx="3429000" cy="937671"/>
          </a:xfrm>
          <a:prstGeom prst="rect">
            <a:avLst/>
          </a:prstGeom>
          <a:noFill/>
        </p:spPr>
      </p:pic>
      <p:pic>
        <p:nvPicPr>
          <p:cNvPr id="1046" name="Picture 22" descr="http://www.publichealthmatters.net/Brazoria%20County%20Logo%20Color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57400" y="4952999"/>
            <a:ext cx="1676400" cy="1676401"/>
          </a:xfrm>
          <a:prstGeom prst="rect">
            <a:avLst/>
          </a:prstGeom>
          <a:noFill/>
        </p:spPr>
      </p:pic>
      <p:pic>
        <p:nvPicPr>
          <p:cNvPr id="1048" name="Picture 24" descr="http://www.eda-bc.com/images/CityofFreeport_00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4800" y="2286000"/>
            <a:ext cx="2143125" cy="990601"/>
          </a:xfrm>
          <a:prstGeom prst="rect">
            <a:avLst/>
          </a:prstGeom>
          <a:noFill/>
        </p:spPr>
      </p:pic>
      <p:pic>
        <p:nvPicPr>
          <p:cNvPr id="1050" name="Picture 26" descr="http://www.texasgatorfest.com/wp-content/uploads/2011/05/chambers_county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33800" y="228600"/>
            <a:ext cx="1371600" cy="1366114"/>
          </a:xfrm>
          <a:prstGeom prst="rect">
            <a:avLst/>
          </a:prstGeom>
          <a:noFill/>
        </p:spPr>
      </p:pic>
      <p:pic>
        <p:nvPicPr>
          <p:cNvPr id="1052" name="Picture 28" descr="http://www.galveston.com/cvb051911/cvblogo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781800" y="1828800"/>
            <a:ext cx="1905000" cy="1095376"/>
          </a:xfrm>
          <a:prstGeom prst="rect">
            <a:avLst/>
          </a:prstGeom>
          <a:noFill/>
        </p:spPr>
      </p:pic>
      <p:pic>
        <p:nvPicPr>
          <p:cNvPr id="1026" name="Picture 2" descr="http://houstonwilderness.org/gallery/partner_artistboat.gif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828800" y="228600"/>
            <a:ext cx="1712197" cy="1371600"/>
          </a:xfrm>
          <a:prstGeom prst="rect">
            <a:avLst/>
          </a:prstGeom>
          <a:noFill/>
        </p:spPr>
      </p:pic>
      <p:pic>
        <p:nvPicPr>
          <p:cNvPr id="1034" name="Picture 10" descr="http://houstonwilderness.org/gallery/partner_gcbo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781800" y="3124200"/>
            <a:ext cx="1905000" cy="2222501"/>
          </a:xfrm>
          <a:prstGeom prst="rect">
            <a:avLst/>
          </a:prstGeom>
          <a:noFill/>
        </p:spPr>
      </p:pic>
      <p:pic>
        <p:nvPicPr>
          <p:cNvPr id="1028" name="Picture 4" descr="http://houstonwilderness.org/gallery/tpwd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181600" y="228600"/>
            <a:ext cx="1374703" cy="1371600"/>
          </a:xfrm>
          <a:prstGeom prst="rect">
            <a:avLst/>
          </a:prstGeom>
          <a:noFill/>
        </p:spPr>
      </p:pic>
      <p:pic>
        <p:nvPicPr>
          <p:cNvPr id="1040" name="Picture 16" descr="http://www.hudsonvalleywildgoosechasers.com/images/USFishWildlifeLogo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28600" y="4648200"/>
            <a:ext cx="1676400" cy="2000326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3048000" y="2514600"/>
            <a:ext cx="3048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Comic Sans MS" pitchFamily="66" charset="0"/>
              </a:rPr>
              <a:t>Partners Coalition</a:t>
            </a:r>
            <a:endParaRPr lang="en-US" sz="4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048000" y="2057400"/>
            <a:ext cx="3124200" cy="2667000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49530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Mutually beneficial relationships</a:t>
            </a:r>
            <a:endParaRPr lang="en-US" sz="4000" b="1" i="1" dirty="0">
              <a:solidFill>
                <a:schemeClr val="bg1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4600" y="838200"/>
            <a:ext cx="4260171" cy="3195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381000"/>
            <a:ext cx="5257800" cy="6911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 descr="C:\Users\Victoria\Downloads\Jeff Pyn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1828800"/>
            <a:ext cx="1828800" cy="2447544"/>
          </a:xfrm>
          <a:prstGeom prst="rect">
            <a:avLst/>
          </a:prstGeom>
          <a:noFill/>
        </p:spPr>
      </p:pic>
      <p:pic>
        <p:nvPicPr>
          <p:cNvPr id="15363" name="Picture 3" descr="C:\Users\Victoria\Downloads\Anne Willi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4038600"/>
            <a:ext cx="2499360" cy="3124200"/>
          </a:xfrm>
          <a:prstGeom prst="rect">
            <a:avLst/>
          </a:prstGeom>
          <a:noFill/>
        </p:spPr>
      </p:pic>
      <p:pic>
        <p:nvPicPr>
          <p:cNvPr id="15368" name="Picture 8" descr="C:\Users\Victoria\Downloads\McLeo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1828800"/>
            <a:ext cx="1828800" cy="2648606"/>
          </a:xfrm>
          <a:prstGeom prst="rect">
            <a:avLst/>
          </a:prstGeom>
          <a:noFill/>
        </p:spPr>
      </p:pic>
      <p:pic>
        <p:nvPicPr>
          <p:cNvPr id="15369" name="Picture 9" descr="C:\Users\Victoria\Downloads\DSCF1267@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10200" y="1828800"/>
            <a:ext cx="1752600" cy="2618968"/>
          </a:xfrm>
          <a:prstGeom prst="rect">
            <a:avLst/>
          </a:prstGeom>
          <a:noFill/>
        </p:spPr>
      </p:pic>
      <p:pic>
        <p:nvPicPr>
          <p:cNvPr id="15367" name="Picture 7" descr="C:\Users\Victoria\Downloads\Nate Picture 200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09800" y="4114800"/>
            <a:ext cx="2133600" cy="2987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066800" y="2362200"/>
            <a:ext cx="77724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bg1"/>
                </a:solidFill>
                <a:latin typeface="Comic Sans MS" pitchFamily="66" charset="0"/>
              </a:rPr>
              <a:t>Inclusivity = </a:t>
            </a:r>
          </a:p>
          <a:p>
            <a:r>
              <a:rPr lang="en-US" sz="44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sz="4400" b="1" dirty="0" smtClean="0">
                <a:solidFill>
                  <a:schemeClr val="bg1"/>
                </a:solidFill>
                <a:latin typeface="Comic Sans MS" pitchFamily="66" charset="0"/>
              </a:rPr>
              <a:t>         collective wisdom</a:t>
            </a:r>
          </a:p>
          <a:p>
            <a:endParaRPr lang="en-US" sz="44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en-US" sz="4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C:\Users\Victoria\Desktop\F1.medium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2002354"/>
            <a:ext cx="3810000" cy="485564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04800" y="304800"/>
            <a:ext cx="8610600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/>
            <a:r>
              <a:rPr lang="en-US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Identification of the Social and Cognitive Processes Underlying Human </a:t>
            </a:r>
            <a:r>
              <a:rPr lang="en-US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Cumulative Culture</a:t>
            </a:r>
            <a:endParaRPr lang="en-US" sz="3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fontAlgn="base"/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January 2012</a:t>
            </a:r>
          </a:p>
          <a:p>
            <a:pPr fontAlgn="base"/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r" fontAlgn="base"/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Dean</a:t>
            </a:r>
          </a:p>
          <a:p>
            <a:pPr algn="r" fontAlgn="base"/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Schapiro</a:t>
            </a:r>
          </a:p>
          <a:p>
            <a:pPr algn="r" fontAlgn="base"/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Thierry</a:t>
            </a:r>
          </a:p>
          <a:p>
            <a:pPr algn="r" fontAlgn="base"/>
            <a:r>
              <a:rPr lang="en-US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Laland</a:t>
            </a:r>
            <a:endParaRPr lang="en-US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fontAlgn="base"/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Kendal</a:t>
            </a:r>
          </a:p>
          <a:p>
            <a:pPr fontAlgn="base"/>
            <a:endParaRPr lang="en-US" sz="28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fontAlgn="base"/>
            <a:endParaRPr lang="en-US" sz="2800" b="1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124200" y="2667000"/>
            <a:ext cx="335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bg1"/>
                </a:solidFill>
                <a:latin typeface="Comic Sans MS" pitchFamily="66" charset="0"/>
              </a:rPr>
              <a:t>Diversity</a:t>
            </a:r>
            <a:endParaRPr lang="en-US" sz="4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 descr="C:\Users\Victoria\Desktop\The Differenc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4160921" cy="63246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724400" y="914400"/>
            <a:ext cx="4419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Perspectives</a:t>
            </a:r>
          </a:p>
          <a:p>
            <a:endParaRPr lang="en-US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Heuristics</a:t>
            </a:r>
            <a:endParaRPr lang="en-US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1200" y="990600"/>
            <a:ext cx="5606268" cy="42047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590800" y="2438400"/>
            <a:ext cx="487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i="1" dirty="0" smtClean="0">
                <a:solidFill>
                  <a:schemeClr val="bg1"/>
                </a:solidFill>
                <a:latin typeface="Comic Sans MS" pitchFamily="66" charset="0"/>
              </a:rPr>
              <a:t>“</a:t>
            </a:r>
            <a:r>
              <a:rPr lang="en-US" sz="4400" b="1" i="1" dirty="0" smtClean="0">
                <a:solidFill>
                  <a:schemeClr val="bg1"/>
                </a:solidFill>
                <a:latin typeface="Comic Sans MS" pitchFamily="66" charset="0"/>
              </a:rPr>
              <a:t>All y’all come”</a:t>
            </a:r>
            <a:endParaRPr lang="en-US" sz="4400" b="1" i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49530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Mutually beneficial relationships</a:t>
            </a:r>
            <a:endParaRPr lang="en-US" sz="4000" b="1" i="1" dirty="0">
              <a:solidFill>
                <a:schemeClr val="bg1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95600" y="304800"/>
            <a:ext cx="3433850" cy="44958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667000" y="0"/>
            <a:ext cx="3962400" cy="609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04800" y="4953000"/>
            <a:ext cx="838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omic Sans MS" pitchFamily="66" charset="0"/>
              </a:rPr>
              <a:t>http://www.pewinternet.org/Reports/2011/Local-news.aspx</a:t>
            </a:r>
            <a:endParaRPr lang="en-US" sz="36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381000"/>
            <a:ext cx="5295900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Too Big to Know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4601" y="457200"/>
            <a:ext cx="3965822" cy="601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465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667000"/>
            <a:ext cx="4039876" cy="582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5" cstate="print"/>
          <a:srcRect t="34286"/>
          <a:stretch>
            <a:fillRect/>
          </a:stretch>
        </p:blipFill>
        <p:spPr bwMode="auto">
          <a:xfrm rot="60000">
            <a:off x="1376580" y="591183"/>
            <a:ext cx="6627252" cy="628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60000">
            <a:off x="6353175" y="1828800"/>
            <a:ext cx="2790825" cy="665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14800" y="1676400"/>
            <a:ext cx="2243138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67000" y="5687326"/>
            <a:ext cx="6477000" cy="1170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24200" y="5029200"/>
            <a:ext cx="1981199" cy="696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6200000">
            <a:off x="1406961" y="574240"/>
            <a:ext cx="1148479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754684" y="685800"/>
            <a:ext cx="1389316" cy="480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10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10800000">
            <a:off x="0" y="3709027"/>
            <a:ext cx="1023075" cy="3148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905000" y="1371600"/>
            <a:ext cx="3124200" cy="2667000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905000" y="2057400"/>
            <a:ext cx="3124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Comic Sans MS" pitchFamily="66" charset="0"/>
              </a:rPr>
              <a:t>Partners Coalition</a:t>
            </a:r>
            <a:endParaRPr lang="en-US" sz="4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267200" y="3352800"/>
            <a:ext cx="3505200" cy="2667000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267200" y="4114800"/>
            <a:ext cx="3505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Comic Sans MS" pitchFamily="66" charset="0"/>
              </a:rPr>
              <a:t>Steering Committee</a:t>
            </a:r>
            <a:endParaRPr lang="en-US" sz="4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752600" y="5334000"/>
            <a:ext cx="594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Comic Sans MS" pitchFamily="66" charset="0"/>
              </a:rPr>
              <a:t>2003 Citizens’ Congress </a:t>
            </a:r>
            <a:endParaRPr lang="en-US" sz="3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9220" name="Picture 4" descr="http://www.blueprinthouston.org/BH_Images/congres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838200"/>
            <a:ext cx="7392927" cy="4129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56718"/>
            <a:ext cx="4495800" cy="6914718"/>
          </a:xfrm>
          <a:prstGeom prst="rect">
            <a:avLst/>
          </a:prstGeom>
        </p:spPr>
      </p:pic>
      <p:pic>
        <p:nvPicPr>
          <p:cNvPr id="4" name="Picture 2" descr="http://www.coloradoconnection.com/uploadedImages/kxrm/facebook%20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1600200"/>
            <a:ext cx="1524000" cy="1524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34000" y="3276600"/>
            <a:ext cx="2971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Comic Sans MS" pitchFamily="66" charset="0"/>
              </a:rPr>
              <a:t>Users can reach an average of 150,000 other people through friends of friends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0" name="Picture 2" descr="http://stocklogos.com/sites/default/files/permissiontop.jpg?13270609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133600"/>
            <a:ext cx="7143750" cy="2009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381000"/>
            <a:ext cx="4267200" cy="6003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ine Callout 3 4"/>
          <p:cNvSpPr/>
          <p:nvPr/>
        </p:nvSpPr>
        <p:spPr>
          <a:xfrm>
            <a:off x="457200" y="1371600"/>
            <a:ext cx="1828800" cy="838200"/>
          </a:xfrm>
          <a:prstGeom prst="borderCallout3">
            <a:avLst>
              <a:gd name="adj1" fmla="val -909"/>
              <a:gd name="adj2" fmla="val 49740"/>
              <a:gd name="adj3" fmla="val -79070"/>
              <a:gd name="adj4" fmla="val 85155"/>
              <a:gd name="adj5" fmla="val -78679"/>
              <a:gd name="adj6" fmla="val 85156"/>
              <a:gd name="adj7" fmla="val -29897"/>
              <a:gd name="adj8" fmla="val 14974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ine Callout 3 6"/>
          <p:cNvSpPr/>
          <p:nvPr/>
        </p:nvSpPr>
        <p:spPr>
          <a:xfrm>
            <a:off x="5715000" y="2133600"/>
            <a:ext cx="1828800" cy="838200"/>
          </a:xfrm>
          <a:prstGeom prst="borderCallout3">
            <a:avLst>
              <a:gd name="adj1" fmla="val 568"/>
              <a:gd name="adj2" fmla="val 0"/>
              <a:gd name="adj3" fmla="val -568"/>
              <a:gd name="adj4" fmla="val 50260"/>
              <a:gd name="adj5" fmla="val -57385"/>
              <a:gd name="adj6" fmla="val 48176"/>
              <a:gd name="adj7" fmla="val -116582"/>
              <a:gd name="adj8" fmla="val -1380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ine Callout 3 7"/>
          <p:cNvSpPr/>
          <p:nvPr/>
        </p:nvSpPr>
        <p:spPr>
          <a:xfrm>
            <a:off x="1981200" y="2667000"/>
            <a:ext cx="1905000" cy="762000"/>
          </a:xfrm>
          <a:prstGeom prst="borderCallout3">
            <a:avLst>
              <a:gd name="adj1" fmla="val -2500"/>
              <a:gd name="adj2" fmla="val 50167"/>
              <a:gd name="adj3" fmla="val -2500"/>
              <a:gd name="adj4" fmla="val 49833"/>
              <a:gd name="adj5" fmla="val -3810"/>
              <a:gd name="adj6" fmla="val 49333"/>
              <a:gd name="adj7" fmla="val -168764"/>
              <a:gd name="adj8" fmla="val 6866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3200400" y="1143000"/>
            <a:ext cx="1676400" cy="0"/>
          </a:xfrm>
          <a:prstGeom prst="line">
            <a:avLst/>
          </a:prstGeom>
          <a:ln w="50800">
            <a:solidFill>
              <a:srgbClr val="FF0000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029200" y="1143000"/>
            <a:ext cx="914400" cy="0"/>
          </a:xfrm>
          <a:prstGeom prst="line">
            <a:avLst/>
          </a:prstGeom>
          <a:ln w="50800">
            <a:solidFill>
              <a:srgbClr val="FF0000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667000" y="1371600"/>
            <a:ext cx="1447800" cy="0"/>
          </a:xfrm>
          <a:prstGeom prst="line">
            <a:avLst/>
          </a:prstGeom>
          <a:ln w="50800">
            <a:solidFill>
              <a:srgbClr val="FF0000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33400" y="1524000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omic Sans MS" pitchFamily="66" charset="0"/>
              </a:rPr>
              <a:t>benefit</a:t>
            </a:r>
            <a:endParaRPr lang="en-US" sz="3200" dirty="0"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67400" y="2286000"/>
            <a:ext cx="16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omic Sans MS" pitchFamily="66" charset="0"/>
              </a:rPr>
              <a:t>benefit</a:t>
            </a:r>
            <a:endParaRPr lang="en-US" sz="3200" dirty="0"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57400" y="2743200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omic Sans MS" pitchFamily="66" charset="0"/>
              </a:rPr>
              <a:t>benefit</a:t>
            </a:r>
            <a:endParaRPr lang="en-US" sz="3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endParaRPr lang="en-US" sz="3600" b="1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2438400"/>
            <a:ext cx="86868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3400" b="1" dirty="0" smtClean="0">
                <a:solidFill>
                  <a:schemeClr val="bg1"/>
                </a:solidFill>
                <a:latin typeface="Comic Sans MS" pitchFamily="66" charset="0"/>
              </a:rPr>
              <a:t>Build mutually beneficial relationships</a:t>
            </a:r>
            <a:br>
              <a:rPr lang="en-US" sz="3400" b="1" dirty="0" smtClean="0">
                <a:solidFill>
                  <a:schemeClr val="bg1"/>
                </a:solidFill>
                <a:latin typeface="Comic Sans MS" pitchFamily="66" charset="0"/>
              </a:rPr>
            </a:br>
            <a:endParaRPr lang="en-US" sz="34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3400" b="1" dirty="0" smtClean="0">
                <a:solidFill>
                  <a:schemeClr val="bg1"/>
                </a:solidFill>
                <a:latin typeface="Comic Sans MS" pitchFamily="66" charset="0"/>
              </a:rPr>
              <a:t>Inclusivity = collective wisdom</a:t>
            </a:r>
            <a:br>
              <a:rPr lang="en-US" sz="3400" b="1" dirty="0" smtClean="0">
                <a:solidFill>
                  <a:schemeClr val="bg1"/>
                </a:solidFill>
                <a:latin typeface="Comic Sans MS" pitchFamily="66" charset="0"/>
              </a:rPr>
            </a:br>
            <a:endParaRPr lang="en-US" sz="34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3400" b="1" dirty="0" smtClean="0">
                <a:solidFill>
                  <a:schemeClr val="bg1"/>
                </a:solidFill>
                <a:latin typeface="Comic Sans MS" pitchFamily="66" charset="0"/>
              </a:rPr>
              <a:t>Share ownership and outreach</a:t>
            </a:r>
            <a:endParaRPr lang="en-US" sz="3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1143000"/>
            <a:ext cx="7315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Comic Sans MS" pitchFamily="66" charset="0"/>
              </a:rPr>
              <a:t>Public Outreach Plan:</a:t>
            </a:r>
            <a:endParaRPr lang="en-US" sz="4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590800" y="2438400"/>
            <a:ext cx="487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dirty="0" smtClean="0">
                <a:solidFill>
                  <a:schemeClr val="bg1"/>
                </a:solidFill>
                <a:latin typeface="Comic Sans MS" pitchFamily="66" charset="0"/>
              </a:rPr>
              <a:t>“All y’all come”</a:t>
            </a:r>
            <a:endParaRPr lang="en-US" sz="4400" b="1" i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67200" y="3429000"/>
            <a:ext cx="4314842" cy="313649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114800" y="3276600"/>
            <a:ext cx="4648200" cy="685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038" name="Picture 6" descr="http://clicker.sdsu.edu/images/faculty_remot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1600200"/>
            <a:ext cx="2857500" cy="2838450"/>
          </a:xfrm>
          <a:prstGeom prst="rect">
            <a:avLst/>
          </a:prstGeom>
          <a:noFill/>
        </p:spPr>
      </p:pic>
      <p:pic>
        <p:nvPicPr>
          <p:cNvPr id="44034" name="Picture 2" descr="http://thepoliticalcarnival.net/wp-content/uploads/2012/03/twitter-logo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1981200"/>
            <a:ext cx="2285999" cy="2285999"/>
          </a:xfrm>
          <a:prstGeom prst="rect">
            <a:avLst/>
          </a:prstGeom>
          <a:noFill/>
        </p:spPr>
      </p:pic>
      <p:pic>
        <p:nvPicPr>
          <p:cNvPr id="3" name="Picture 2" descr="http://www.coloradoconnection.com/uploadedImages/kxrm/facebook%20lar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457200"/>
            <a:ext cx="1524000" cy="1524000"/>
          </a:xfrm>
          <a:prstGeom prst="rect">
            <a:avLst/>
          </a:prstGeom>
          <a:noFill/>
        </p:spPr>
      </p:pic>
      <p:pic>
        <p:nvPicPr>
          <p:cNvPr id="44040" name="Picture 8" descr="http://www.techworld.com/cmsdata/news/3254555/Skype_log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62200" y="3886200"/>
            <a:ext cx="4572000" cy="2025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886200" y="1676400"/>
            <a:ext cx="15240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0" b="1" dirty="0" smtClean="0">
                <a:solidFill>
                  <a:schemeClr val="bg1"/>
                </a:solidFill>
                <a:latin typeface="Algerian" pitchFamily="82" charset="0"/>
              </a:rPr>
              <a:t>?</a:t>
            </a:r>
            <a:endParaRPr lang="en-US" sz="20000" b="1" dirty="0">
              <a:solidFill>
                <a:schemeClr val="bg1"/>
              </a:solidFill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447800" y="2590800"/>
            <a:ext cx="6019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>
                <a:solidFill>
                  <a:schemeClr val="bg1"/>
                </a:solidFill>
              </a:rPr>
              <a:t>out·reach</a:t>
            </a:r>
            <a:r>
              <a:rPr lang="en-US" sz="4800" dirty="0">
                <a:solidFill>
                  <a:schemeClr val="bg1"/>
                </a:solidFill>
              </a:rPr>
              <a:t>/ˈ</a:t>
            </a:r>
            <a:r>
              <a:rPr lang="en-US" sz="4800" dirty="0" err="1">
                <a:solidFill>
                  <a:schemeClr val="bg1"/>
                </a:solidFill>
              </a:rPr>
              <a:t>outˌrēCH</a:t>
            </a:r>
            <a:r>
              <a:rPr lang="en-US" sz="4800" dirty="0">
                <a:solidFill>
                  <a:schemeClr val="bg1"/>
                </a:solidFill>
              </a:rPr>
              <a:t>/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09800" y="3429000"/>
            <a:ext cx="541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v: to reach further than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49530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Mutually beneficial relationships</a:t>
            </a:r>
            <a:endParaRPr lang="en-US" sz="4000" b="1" i="1" dirty="0">
              <a:solidFill>
                <a:schemeClr val="bg1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67000" y="838200"/>
            <a:ext cx="4114800" cy="35332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ymbol" pitchFamily="18" charset="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95600" y="1841242"/>
            <a:ext cx="42672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Wingdings" pitchFamily="2" charset="2"/>
              <a:buChar char="q"/>
            </a:pPr>
            <a:r>
              <a:rPr lang="en-US" sz="3600" b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Neighborhood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en-US" sz="3600" b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Public safety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en-US" sz="3600" b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Habitat 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en-US" sz="3600" b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Research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en-US" sz="3600" b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Economy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en-US" sz="3600" b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History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en-US" sz="3600" b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Fun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en-US" sz="3600" b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Etc.</a:t>
            </a:r>
          </a:p>
          <a:p>
            <a:pPr marL="514350" indent="-514350">
              <a:buFont typeface="+mj-lt"/>
              <a:buAutoNum type="arabicPeriod"/>
            </a:pP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3048000" y="2209800"/>
            <a:ext cx="643128" cy="566928"/>
          </a:xfrm>
          <a:custGeom>
            <a:avLst/>
            <a:gdLst>
              <a:gd name="connsiteX0" fmla="*/ 0 w 1078992"/>
              <a:gd name="connsiteY0" fmla="*/ 457200 h 932688"/>
              <a:gd name="connsiteX1" fmla="*/ 36576 w 1078992"/>
              <a:gd name="connsiteY1" fmla="*/ 566928 h 932688"/>
              <a:gd name="connsiteX2" fmla="*/ 73152 w 1078992"/>
              <a:gd name="connsiteY2" fmla="*/ 640080 h 932688"/>
              <a:gd name="connsiteX3" fmla="*/ 109728 w 1078992"/>
              <a:gd name="connsiteY3" fmla="*/ 749808 h 932688"/>
              <a:gd name="connsiteX4" fmla="*/ 128016 w 1078992"/>
              <a:gd name="connsiteY4" fmla="*/ 804672 h 932688"/>
              <a:gd name="connsiteX5" fmla="*/ 219456 w 1078992"/>
              <a:gd name="connsiteY5" fmla="*/ 932688 h 932688"/>
              <a:gd name="connsiteX6" fmla="*/ 292608 w 1078992"/>
              <a:gd name="connsiteY6" fmla="*/ 914400 h 932688"/>
              <a:gd name="connsiteX7" fmla="*/ 420624 w 1078992"/>
              <a:gd name="connsiteY7" fmla="*/ 768096 h 932688"/>
              <a:gd name="connsiteX8" fmla="*/ 530352 w 1078992"/>
              <a:gd name="connsiteY8" fmla="*/ 640080 h 932688"/>
              <a:gd name="connsiteX9" fmla="*/ 585216 w 1078992"/>
              <a:gd name="connsiteY9" fmla="*/ 548640 h 932688"/>
              <a:gd name="connsiteX10" fmla="*/ 694944 w 1078992"/>
              <a:gd name="connsiteY10" fmla="*/ 438912 h 932688"/>
              <a:gd name="connsiteX11" fmla="*/ 768096 w 1078992"/>
              <a:gd name="connsiteY11" fmla="*/ 347472 h 932688"/>
              <a:gd name="connsiteX12" fmla="*/ 841248 w 1078992"/>
              <a:gd name="connsiteY12" fmla="*/ 292608 h 932688"/>
              <a:gd name="connsiteX13" fmla="*/ 914400 w 1078992"/>
              <a:gd name="connsiteY13" fmla="*/ 201168 h 932688"/>
              <a:gd name="connsiteX14" fmla="*/ 1060704 w 1078992"/>
              <a:gd name="connsiteY14" fmla="*/ 36576 h 932688"/>
              <a:gd name="connsiteX15" fmla="*/ 1078992 w 1078992"/>
              <a:gd name="connsiteY15" fmla="*/ 0 h 932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78992" h="932688">
                <a:moveTo>
                  <a:pt x="0" y="457200"/>
                </a:moveTo>
                <a:cubicBezTo>
                  <a:pt x="12192" y="493776"/>
                  <a:pt x="19334" y="532444"/>
                  <a:pt x="36576" y="566928"/>
                </a:cubicBezTo>
                <a:cubicBezTo>
                  <a:pt x="48768" y="591312"/>
                  <a:pt x="63027" y="614768"/>
                  <a:pt x="73152" y="640080"/>
                </a:cubicBezTo>
                <a:cubicBezTo>
                  <a:pt x="87471" y="675877"/>
                  <a:pt x="97536" y="713232"/>
                  <a:pt x="109728" y="749808"/>
                </a:cubicBezTo>
                <a:cubicBezTo>
                  <a:pt x="115824" y="768096"/>
                  <a:pt x="116450" y="789250"/>
                  <a:pt x="128016" y="804672"/>
                </a:cubicBezTo>
                <a:cubicBezTo>
                  <a:pt x="196068" y="895408"/>
                  <a:pt x="165973" y="852463"/>
                  <a:pt x="219456" y="932688"/>
                </a:cubicBezTo>
                <a:cubicBezTo>
                  <a:pt x="243840" y="926592"/>
                  <a:pt x="269506" y="924301"/>
                  <a:pt x="292608" y="914400"/>
                </a:cubicBezTo>
                <a:cubicBezTo>
                  <a:pt x="368858" y="881721"/>
                  <a:pt x="365660" y="839549"/>
                  <a:pt x="420624" y="768096"/>
                </a:cubicBezTo>
                <a:cubicBezTo>
                  <a:pt x="454891" y="723549"/>
                  <a:pt x="496631" y="685042"/>
                  <a:pt x="530352" y="640080"/>
                </a:cubicBezTo>
                <a:cubicBezTo>
                  <a:pt x="551679" y="611644"/>
                  <a:pt x="562707" y="576151"/>
                  <a:pt x="585216" y="548640"/>
                </a:cubicBezTo>
                <a:cubicBezTo>
                  <a:pt x="617971" y="508606"/>
                  <a:pt x="660149" y="477186"/>
                  <a:pt x="694944" y="438912"/>
                </a:cubicBezTo>
                <a:cubicBezTo>
                  <a:pt x="721201" y="410030"/>
                  <a:pt x="740495" y="375073"/>
                  <a:pt x="768096" y="347472"/>
                </a:cubicBezTo>
                <a:cubicBezTo>
                  <a:pt x="789649" y="325919"/>
                  <a:pt x="819695" y="314161"/>
                  <a:pt x="841248" y="292608"/>
                </a:cubicBezTo>
                <a:cubicBezTo>
                  <a:pt x="868849" y="265007"/>
                  <a:pt x="888143" y="230050"/>
                  <a:pt x="914400" y="201168"/>
                </a:cubicBezTo>
                <a:cubicBezTo>
                  <a:pt x="1016599" y="88749"/>
                  <a:pt x="1005239" y="129018"/>
                  <a:pt x="1060704" y="36576"/>
                </a:cubicBezTo>
                <a:cubicBezTo>
                  <a:pt x="1067717" y="24887"/>
                  <a:pt x="1072896" y="12192"/>
                  <a:pt x="1078992" y="0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4400" y="457200"/>
            <a:ext cx="373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Benefits:</a:t>
            </a:r>
            <a:endParaRPr lang="en-US" sz="5400" b="1" dirty="0">
              <a:solidFill>
                <a:schemeClr val="bg1"/>
              </a:solidFill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590800" y="2438400"/>
            <a:ext cx="487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dirty="0" smtClean="0">
                <a:solidFill>
                  <a:schemeClr val="bg1"/>
                </a:solidFill>
                <a:latin typeface="Comic Sans MS" pitchFamily="66" charset="0"/>
              </a:rPr>
              <a:t>“All y’all come”</a:t>
            </a:r>
            <a:endParaRPr lang="en-US" sz="4400" b="1" i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4" name="&quot;No&quot; Symbol 3"/>
          <p:cNvSpPr/>
          <p:nvPr/>
        </p:nvSpPr>
        <p:spPr>
          <a:xfrm>
            <a:off x="3200400" y="1447800"/>
            <a:ext cx="2819400" cy="2667000"/>
          </a:xfrm>
          <a:prstGeom prst="noSmoking">
            <a:avLst/>
          </a:prstGeom>
          <a:solidFill>
            <a:srgbClr val="FF0000">
              <a:alpha val="65000"/>
            </a:srgbClr>
          </a:solidFill>
          <a:ln w="12700">
            <a:solidFill>
              <a:srgbClr val="FF0000">
                <a:alpha val="4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1800</TotalTime>
  <Words>187</Words>
  <Application>Microsoft Office PowerPoint</Application>
  <PresentationFormat>On-screen Show (4:3)</PresentationFormat>
  <Paragraphs>54</Paragraphs>
  <Slides>29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Victoria</dc:creator>
  <cp:lastModifiedBy>Victoria</cp:lastModifiedBy>
  <cp:revision>55</cp:revision>
  <dcterms:created xsi:type="dcterms:W3CDTF">2012-04-08T00:43:42Z</dcterms:created>
  <dcterms:modified xsi:type="dcterms:W3CDTF">2012-04-09T23:16:12Z</dcterms:modified>
</cp:coreProperties>
</file>